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2" r:id="rId17"/>
    <p:sldId id="273" r:id="rId18"/>
    <p:sldId id="274" r:id="rId19"/>
  </p:sldIdLst>
  <p:sldSz cx="18288000" cy="10287000"/>
  <p:notesSz cx="6858000" cy="9144000"/>
  <p:embeddedFontLst>
    <p:embeddedFont>
      <p:font typeface="Britannic Bold" panose="020B0903060703020204" pitchFamily="3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Rotis Sans Serif" panose="020B0604020202020204" charset="0"/>
      <p:regular r:id="rId25"/>
    </p:embeddedFont>
    <p:embeddedFont>
      <p:font typeface="Rotis Sans Serif Bold" panose="020B0604020202020204" charset="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29"/>
    <a:srgbClr val="BA2121"/>
    <a:srgbClr val="0055BB"/>
    <a:srgbClr val="AA22FF"/>
    <a:srgbClr val="008DD1"/>
    <a:srgbClr val="66251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2" d="100"/>
          <a:sy n="72" d="100"/>
        </p:scale>
        <p:origin x="654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‹Nº›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sv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sv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sv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sv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kaggle.com/datasets/borapajo/food-choices?select=food_coded.csv" TargetMode="External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11" Type="http://schemas.openxmlformats.org/officeDocument/2006/relationships/image" Target="../media/image17.svg"/><Relationship Id="rId5" Type="http://schemas.openxmlformats.org/officeDocument/2006/relationships/image" Target="../media/image11.sv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openxmlformats.org/officeDocument/2006/relationships/image" Target="../media/image32.svg"/><Relationship Id="rId7" Type="http://schemas.openxmlformats.org/officeDocument/2006/relationships/image" Target="../media/image36.png"/><Relationship Id="rId12" Type="http://schemas.openxmlformats.org/officeDocument/2006/relationships/image" Target="../media/image41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5.svg"/><Relationship Id="rId11" Type="http://schemas.openxmlformats.org/officeDocument/2006/relationships/image" Target="../media/image40.png"/><Relationship Id="rId5" Type="http://schemas.openxmlformats.org/officeDocument/2006/relationships/image" Target="../media/image34.png"/><Relationship Id="rId10" Type="http://schemas.openxmlformats.org/officeDocument/2006/relationships/image" Target="../media/image39.png"/><Relationship Id="rId4" Type="http://schemas.openxmlformats.org/officeDocument/2006/relationships/image" Target="../media/image33.png"/><Relationship Id="rId9" Type="http://schemas.openxmlformats.org/officeDocument/2006/relationships/image" Target="../media/image3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sv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241" b="-241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15311" y="680685"/>
            <a:ext cx="6233889" cy="1511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69975D"/>
                </a:solidFill>
                <a:latin typeface="Britannic Bold" panose="020B0903060703020204" pitchFamily="34" charset="0"/>
                <a:ea typeface="Montagna"/>
                <a:cs typeface="Montagna"/>
                <a:sym typeface="Montagna"/>
              </a:rPr>
              <a:t>Food Coded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29200" y="1866900"/>
            <a:ext cx="8769474" cy="1511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Britannic Bold" panose="020B0903060703020204" pitchFamily="34" charset="0"/>
                <a:ea typeface="Montagna"/>
                <a:cs typeface="Montagna"/>
                <a:sym typeface="Montagna"/>
              </a:rPr>
              <a:t>Cleaning Project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05E21A9-048B-430C-BBA0-1E529F1AB79F}"/>
              </a:ext>
            </a:extLst>
          </p:cNvPr>
          <p:cNvSpPr txBox="1"/>
          <p:nvPr/>
        </p:nvSpPr>
        <p:spPr>
          <a:xfrm>
            <a:off x="152400" y="4878006"/>
            <a:ext cx="5867400" cy="13878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5000" dirty="0">
                <a:solidFill>
                  <a:srgbClr val="000000"/>
                </a:solidFill>
                <a:latin typeface="Britannic Bold" panose="020B0903060703020204" pitchFamily="34" charset="0"/>
                <a:ea typeface="Montagna"/>
                <a:cs typeface="Montagna"/>
                <a:sym typeface="Montagna"/>
              </a:rPr>
              <a:t>By: Liliana A. Diaz S.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173613" y="8698289"/>
            <a:ext cx="1940775" cy="1120022"/>
          </a:xfrm>
          <a:custGeom>
            <a:avLst/>
            <a:gdLst/>
            <a:ahLst/>
            <a:cxnLst/>
            <a:rect l="l" t="t" r="r" b="b"/>
            <a:pathLst>
              <a:path w="1940775" h="1120022">
                <a:moveTo>
                  <a:pt x="0" y="0"/>
                </a:moveTo>
                <a:lnTo>
                  <a:pt x="1940774" y="0"/>
                </a:lnTo>
                <a:lnTo>
                  <a:pt x="1940774" y="1120022"/>
                </a:lnTo>
                <a:lnTo>
                  <a:pt x="0" y="112002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38364" y="790575"/>
            <a:ext cx="10396836" cy="1511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Britannic Bold" panose="020B0903060703020204" pitchFamily="34" charset="0"/>
                <a:ea typeface="Montagna"/>
                <a:cs typeface="Montagna"/>
                <a:sym typeface="Montagna"/>
              </a:rPr>
              <a:t>3. Cleaning Process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8771" y="2882704"/>
            <a:ext cx="145898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Convert '</a:t>
            </a:r>
            <a:r>
              <a:rPr lang="en-US" sz="4500" b="1" dirty="0" err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GPA_clean</a:t>
            </a: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' and '</a:t>
            </a:r>
            <a:r>
              <a:rPr lang="en-US" sz="4500" b="1" dirty="0" err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weight_clean</a:t>
            </a: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' columns to float type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11E8D6F8-4F4D-4301-8F85-4F2D773F887B}"/>
              </a:ext>
            </a:extLst>
          </p:cNvPr>
          <p:cNvSpPr/>
          <p:nvPr/>
        </p:nvSpPr>
        <p:spPr>
          <a:xfrm>
            <a:off x="895336" y="4000500"/>
            <a:ext cx="11694229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df[[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GPA_clean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weight_clean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 = df[[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GPA_clean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', '</a:t>
            </a:r>
            <a:r>
              <a:rPr lang="en-US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weight_clean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]].</a:t>
            </a:r>
            <a:r>
              <a:rPr lang="en-US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372319" y="122465"/>
            <a:ext cx="1278654" cy="764867"/>
          </a:xfrm>
          <a:custGeom>
            <a:avLst/>
            <a:gdLst/>
            <a:ahLst/>
            <a:cxnLst/>
            <a:rect l="l" t="t" r="r" b="b"/>
            <a:pathLst>
              <a:path w="1278654" h="764867">
                <a:moveTo>
                  <a:pt x="0" y="0"/>
                </a:moveTo>
                <a:lnTo>
                  <a:pt x="1278654" y="0"/>
                </a:lnTo>
                <a:lnTo>
                  <a:pt x="1278654" y="764868"/>
                </a:lnTo>
                <a:lnTo>
                  <a:pt x="0" y="7648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14998" y="790575"/>
            <a:ext cx="10496402" cy="1511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Britannic Bold" panose="020B0903060703020204" pitchFamily="34" charset="0"/>
                <a:ea typeface="Montagna"/>
                <a:cs typeface="Montagna"/>
                <a:sym typeface="Montagna"/>
              </a:rPr>
              <a:t>4. Cleaning Process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8771" y="2882704"/>
            <a:ext cx="135992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Move '</a:t>
            </a:r>
            <a:r>
              <a:rPr lang="en-US" sz="4500" b="1" dirty="0" err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GPA_clean</a:t>
            </a: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' column to the front of the </a:t>
            </a:r>
            <a:r>
              <a:rPr lang="en-US" sz="4500" b="1" dirty="0" err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DataFrame</a:t>
            </a:r>
            <a:endParaRPr lang="en-US" sz="4500" b="1" dirty="0">
              <a:solidFill>
                <a:srgbClr val="000000"/>
              </a:solidFill>
              <a:latin typeface="Rotis Sans Serif Bold"/>
              <a:ea typeface="Rotis Sans Serif Bold"/>
              <a:cs typeface="Rotis Sans Serif Bold"/>
              <a:sym typeface="Rotis Sans Serif Bold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0C3258EF-624E-44D6-837A-A13354C4C663}"/>
              </a:ext>
            </a:extLst>
          </p:cNvPr>
          <p:cNvSpPr/>
          <p:nvPr/>
        </p:nvSpPr>
        <p:spPr>
          <a:xfrm>
            <a:off x="878771" y="4048696"/>
            <a:ext cx="7655629" cy="1171003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GPA_clean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</a:p>
          <a:p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resto = 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!=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</a:t>
            </a:r>
          </a:p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resto]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-1499849">
            <a:off x="335403" y="143331"/>
            <a:ext cx="614960" cy="1322494"/>
          </a:xfrm>
          <a:custGeom>
            <a:avLst/>
            <a:gdLst/>
            <a:ahLst/>
            <a:cxnLst/>
            <a:rect l="l" t="t" r="r" b="b"/>
            <a:pathLst>
              <a:path w="614960" h="1322494">
                <a:moveTo>
                  <a:pt x="0" y="0"/>
                </a:moveTo>
                <a:lnTo>
                  <a:pt x="614960" y="0"/>
                </a:lnTo>
                <a:lnTo>
                  <a:pt x="614960" y="1322495"/>
                </a:lnTo>
                <a:lnTo>
                  <a:pt x="0" y="132249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720328" y="8684594"/>
            <a:ext cx="1276675" cy="1147412"/>
          </a:xfrm>
          <a:custGeom>
            <a:avLst/>
            <a:gdLst/>
            <a:ahLst/>
            <a:cxnLst/>
            <a:rect l="l" t="t" r="r" b="b"/>
            <a:pathLst>
              <a:path w="1276675" h="1147412">
                <a:moveTo>
                  <a:pt x="0" y="0"/>
                </a:moveTo>
                <a:lnTo>
                  <a:pt x="1276675" y="0"/>
                </a:lnTo>
                <a:lnTo>
                  <a:pt x="1276675" y="1147412"/>
                </a:lnTo>
                <a:lnTo>
                  <a:pt x="0" y="11474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31964" y="790575"/>
            <a:ext cx="10555636" cy="1511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Britannic Bold" panose="020B0903060703020204" pitchFamily="34" charset="0"/>
                <a:ea typeface="Montagna"/>
                <a:cs typeface="Montagna"/>
                <a:sym typeface="Montagna"/>
              </a:rPr>
              <a:t>5. Cleaning Process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770" y="2882704"/>
            <a:ext cx="144374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Drop unnecessary or redundant columns from the </a:t>
            </a:r>
            <a:r>
              <a:rPr lang="en-US" sz="4500" b="1" dirty="0" err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DataFrame</a:t>
            </a:r>
            <a:endParaRPr lang="en-US" sz="4500" b="1" dirty="0">
              <a:solidFill>
                <a:srgbClr val="000000"/>
              </a:solidFill>
              <a:latin typeface="Rotis Sans Serif Bold"/>
              <a:ea typeface="Rotis Sans Serif Bold"/>
              <a:cs typeface="Rotis Sans Serif Bold"/>
              <a:sym typeface="Rotis Sans Serif Bold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71753D3-C51F-472D-BA50-01605EFF1437}"/>
              </a:ext>
            </a:extLst>
          </p:cNvPr>
          <p:cNvSpPr/>
          <p:nvPr/>
        </p:nvSpPr>
        <p:spPr>
          <a:xfrm>
            <a:off x="878770" y="4093492"/>
            <a:ext cx="1420883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drop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=[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comfort_food_reasons_coded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eating_changes_coded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'GPA'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98021" y="8702955"/>
            <a:ext cx="1261358" cy="1299152"/>
          </a:xfrm>
          <a:custGeom>
            <a:avLst/>
            <a:gdLst/>
            <a:ahLst/>
            <a:cxnLst/>
            <a:rect l="l" t="t" r="r" b="b"/>
            <a:pathLst>
              <a:path w="1261358" h="1299152">
                <a:moveTo>
                  <a:pt x="0" y="0"/>
                </a:moveTo>
                <a:lnTo>
                  <a:pt x="1261358" y="0"/>
                </a:lnTo>
                <a:lnTo>
                  <a:pt x="1261358" y="1299152"/>
                </a:lnTo>
                <a:lnTo>
                  <a:pt x="0" y="129915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98685">
            <a:off x="17239237" y="64119"/>
            <a:ext cx="689502" cy="1745574"/>
          </a:xfrm>
          <a:custGeom>
            <a:avLst/>
            <a:gdLst/>
            <a:ahLst/>
            <a:cxnLst/>
            <a:rect l="l" t="t" r="r" b="b"/>
            <a:pathLst>
              <a:path w="689502" h="1745574">
                <a:moveTo>
                  <a:pt x="0" y="0"/>
                </a:moveTo>
                <a:lnTo>
                  <a:pt x="689502" y="0"/>
                </a:lnTo>
                <a:lnTo>
                  <a:pt x="689502" y="1745574"/>
                </a:lnTo>
                <a:lnTo>
                  <a:pt x="0" y="17455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00414" y="790575"/>
            <a:ext cx="10434786" cy="1511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Britannic Bold" panose="020B0903060703020204" pitchFamily="34" charset="0"/>
                <a:ea typeface="Montagna"/>
                <a:cs typeface="Montagna"/>
                <a:sym typeface="Montagna"/>
              </a:rPr>
              <a:t>6. Cleaning Process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771" y="2882704"/>
            <a:ext cx="121514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Rename cleaned columns to replace original names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800DA48C-73AD-48BE-9F64-D3859ACACB17}"/>
              </a:ext>
            </a:extLst>
          </p:cNvPr>
          <p:cNvSpPr/>
          <p:nvPr/>
        </p:nvSpPr>
        <p:spPr>
          <a:xfrm>
            <a:off x="878771" y="4048696"/>
            <a:ext cx="4150429" cy="1299152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rename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   </a:t>
            </a:r>
          </a:p>
          <a:p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GPA_clean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'GPA'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   </a:t>
            </a:r>
          </a:p>
          <a:p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weight_clean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</a:p>
          <a:p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578209" y="9096105"/>
            <a:ext cx="1131582" cy="903851"/>
          </a:xfrm>
          <a:custGeom>
            <a:avLst/>
            <a:gdLst/>
            <a:ahLst/>
            <a:cxnLst/>
            <a:rect l="l" t="t" r="r" b="b"/>
            <a:pathLst>
              <a:path w="1131582" h="903851">
                <a:moveTo>
                  <a:pt x="0" y="0"/>
                </a:moveTo>
                <a:lnTo>
                  <a:pt x="1131582" y="0"/>
                </a:lnTo>
                <a:lnTo>
                  <a:pt x="1131582" y="903851"/>
                </a:lnTo>
                <a:lnTo>
                  <a:pt x="0" y="90385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539555" y="790575"/>
            <a:ext cx="10471845" cy="1511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Britannic Bold" panose="020B0903060703020204" pitchFamily="34" charset="0"/>
                <a:ea typeface="Montagna"/>
                <a:cs typeface="Montagna"/>
                <a:sym typeface="Montagna"/>
              </a:rPr>
              <a:t>7. Cleaning Process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8770" y="2882704"/>
            <a:ext cx="129896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Select numeric columns and convert them to float type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322E9FB-5463-4CBD-9FCA-6F26A5AB3EDA}"/>
              </a:ext>
            </a:extLst>
          </p:cNvPr>
          <p:cNvSpPr/>
          <p:nvPr/>
        </p:nvSpPr>
        <p:spPr>
          <a:xfrm>
            <a:off x="878770" y="3999472"/>
            <a:ext cx="1062743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columnas_numericas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select_dtypes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(include=[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'int64'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'float64'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endParaRPr lang="pt-BR" dirty="0">
              <a:solidFill>
                <a:srgbClr val="0055B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columnas_numericas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columnas_numericas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astype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float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0519" y="73093"/>
            <a:ext cx="1676504" cy="955607"/>
          </a:xfrm>
          <a:custGeom>
            <a:avLst/>
            <a:gdLst/>
            <a:ahLst/>
            <a:cxnLst/>
            <a:rect l="l" t="t" r="r" b="b"/>
            <a:pathLst>
              <a:path w="1676504" h="955607">
                <a:moveTo>
                  <a:pt x="0" y="0"/>
                </a:moveTo>
                <a:lnTo>
                  <a:pt x="1676504" y="0"/>
                </a:lnTo>
                <a:lnTo>
                  <a:pt x="1676504" y="955607"/>
                </a:lnTo>
                <a:lnTo>
                  <a:pt x="0" y="9556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19143" y="8720702"/>
            <a:ext cx="1190025" cy="1283360"/>
          </a:xfrm>
          <a:custGeom>
            <a:avLst/>
            <a:gdLst/>
            <a:ahLst/>
            <a:cxnLst/>
            <a:rect l="l" t="t" r="r" b="b"/>
            <a:pathLst>
              <a:path w="1190025" h="1283360">
                <a:moveTo>
                  <a:pt x="0" y="0"/>
                </a:moveTo>
                <a:lnTo>
                  <a:pt x="1190025" y="0"/>
                </a:lnTo>
                <a:lnTo>
                  <a:pt x="1190025" y="1283361"/>
                </a:lnTo>
                <a:lnTo>
                  <a:pt x="0" y="128336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00414" y="790575"/>
            <a:ext cx="10510986" cy="1511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Britannic Bold" panose="020B0903060703020204" pitchFamily="34" charset="0"/>
                <a:ea typeface="Montagna"/>
                <a:cs typeface="Montagna"/>
                <a:sym typeface="Montagna"/>
              </a:rPr>
              <a:t>8. Cleaning Process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771" y="2882704"/>
            <a:ext cx="88748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Convert all text columns to lowercase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9390D03B-D5A4-48FC-9EBF-7E34FB2AD4A2}"/>
              </a:ext>
            </a:extLst>
          </p:cNvPr>
          <p:cNvSpPr/>
          <p:nvPr/>
        </p:nvSpPr>
        <p:spPr>
          <a:xfrm>
            <a:off x="878770" y="3999472"/>
            <a:ext cx="1062743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columnas_texto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select_dtypes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(include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]).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endParaRPr lang="pt-BR" dirty="0">
              <a:solidFill>
                <a:srgbClr val="0055B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columnas_texto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columnas_texto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apply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lambda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lower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02343" y="8765431"/>
            <a:ext cx="1352856" cy="1362767"/>
          </a:xfrm>
          <a:custGeom>
            <a:avLst/>
            <a:gdLst/>
            <a:ahLst/>
            <a:cxnLst/>
            <a:rect l="l" t="t" r="r" b="b"/>
            <a:pathLst>
              <a:path w="1352856" h="1362767">
                <a:moveTo>
                  <a:pt x="0" y="0"/>
                </a:moveTo>
                <a:lnTo>
                  <a:pt x="1352857" y="0"/>
                </a:lnTo>
                <a:lnTo>
                  <a:pt x="1352857" y="1362767"/>
                </a:lnTo>
                <a:lnTo>
                  <a:pt x="0" y="136276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853766" y="171443"/>
            <a:ext cx="1273059" cy="1220545"/>
          </a:xfrm>
          <a:custGeom>
            <a:avLst/>
            <a:gdLst/>
            <a:ahLst/>
            <a:cxnLst/>
            <a:rect l="l" t="t" r="r" b="b"/>
            <a:pathLst>
              <a:path w="1273059" h="1220545">
                <a:moveTo>
                  <a:pt x="0" y="0"/>
                </a:moveTo>
                <a:lnTo>
                  <a:pt x="1273059" y="0"/>
                </a:lnTo>
                <a:lnTo>
                  <a:pt x="1273059" y="1220545"/>
                </a:lnTo>
                <a:lnTo>
                  <a:pt x="0" y="122054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266754" y="790575"/>
            <a:ext cx="10439846" cy="1511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Britannic Bold" panose="020B0903060703020204" pitchFamily="34" charset="0"/>
                <a:ea typeface="Montagna"/>
                <a:cs typeface="Montagna"/>
                <a:sym typeface="Montagna"/>
              </a:rPr>
              <a:t>9. Cleaning Process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771" y="2882704"/>
            <a:ext cx="151232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Fill missing values in all columns with the mode of each column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6BBC927F-BF24-4F38-A16C-0C5B3154F97E}"/>
              </a:ext>
            </a:extLst>
          </p:cNvPr>
          <p:cNvSpPr/>
          <p:nvPr/>
        </p:nvSpPr>
        <p:spPr>
          <a:xfrm>
            <a:off x="878771" y="3863016"/>
            <a:ext cx="7427029" cy="1299152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columns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   </a:t>
            </a:r>
          </a:p>
          <a:p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moda =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    </a:t>
            </a:r>
          </a:p>
          <a:p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pt-BR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if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not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moda.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empty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        					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col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fillna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(moda[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0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916400" y="190500"/>
            <a:ext cx="1241474" cy="1047353"/>
          </a:xfrm>
          <a:custGeom>
            <a:avLst/>
            <a:gdLst/>
            <a:ahLst/>
            <a:cxnLst/>
            <a:rect l="l" t="t" r="r" b="b"/>
            <a:pathLst>
              <a:path w="1241474" h="1047353">
                <a:moveTo>
                  <a:pt x="0" y="0"/>
                </a:moveTo>
                <a:lnTo>
                  <a:pt x="1241475" y="0"/>
                </a:lnTo>
                <a:lnTo>
                  <a:pt x="1241475" y="1047353"/>
                </a:lnTo>
                <a:lnTo>
                  <a:pt x="0" y="10473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8237934" y="790575"/>
            <a:ext cx="2125266" cy="1511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D94032"/>
                </a:solidFill>
                <a:latin typeface="Britannic Bold" panose="020B0903060703020204" pitchFamily="34" charset="0"/>
                <a:ea typeface="Montagna"/>
                <a:cs typeface="Montagna"/>
                <a:sym typeface="Montagna"/>
              </a:rPr>
              <a:t>End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878771" y="2552946"/>
            <a:ext cx="86462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Check cleaned </a:t>
            </a:r>
            <a:r>
              <a:rPr lang="en-US" sz="4500" b="1" dirty="0" err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DataFrame</a:t>
            </a: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 and Save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73D8586B-6959-4329-A442-4F3448D1D68C}"/>
              </a:ext>
            </a:extLst>
          </p:cNvPr>
          <p:cNvSpPr/>
          <p:nvPr/>
        </p:nvSpPr>
        <p:spPr>
          <a:xfrm>
            <a:off x="878771" y="3331430"/>
            <a:ext cx="873829" cy="634668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endParaRPr lang="pt-BR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AB504FB-E862-400E-953E-1155B290B664}"/>
              </a:ext>
            </a:extLst>
          </p:cNvPr>
          <p:cNvSpPr/>
          <p:nvPr/>
        </p:nvSpPr>
        <p:spPr>
          <a:xfrm>
            <a:off x="2097971" y="3316521"/>
            <a:ext cx="8265229" cy="649576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to_csv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r'E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:/Descargas/foodcoded_clean.csv'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index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6AB27AD8-C654-49AD-AD9E-F60455BCF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85492" y="4109912"/>
            <a:ext cx="10317015" cy="5992061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6480721" y="4207828"/>
            <a:ext cx="5787479" cy="1511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C0374F"/>
                </a:solidFill>
                <a:latin typeface="Britannic Bold" panose="020B0903060703020204" pitchFamily="34" charset="0"/>
                <a:ea typeface="Montagna"/>
                <a:cs typeface="Montagna"/>
                <a:sym typeface="Montagna"/>
              </a:rPr>
              <a:t>Thank you!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1403" y="4740965"/>
            <a:ext cx="632716" cy="631135"/>
          </a:xfrm>
          <a:custGeom>
            <a:avLst/>
            <a:gdLst/>
            <a:ahLst/>
            <a:cxnLst/>
            <a:rect l="l" t="t" r="r" b="b"/>
            <a:pathLst>
              <a:path w="632716" h="631135">
                <a:moveTo>
                  <a:pt x="0" y="0"/>
                </a:moveTo>
                <a:lnTo>
                  <a:pt x="632716" y="0"/>
                </a:lnTo>
                <a:lnTo>
                  <a:pt x="632716" y="631135"/>
                </a:lnTo>
                <a:lnTo>
                  <a:pt x="0" y="6311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 rot="1017084">
            <a:off x="16894708" y="235933"/>
            <a:ext cx="1142209" cy="1226983"/>
          </a:xfrm>
          <a:custGeom>
            <a:avLst/>
            <a:gdLst/>
            <a:ahLst/>
            <a:cxnLst/>
            <a:rect l="l" t="t" r="r" b="b"/>
            <a:pathLst>
              <a:path w="1142209" h="1226983">
                <a:moveTo>
                  <a:pt x="0" y="0"/>
                </a:moveTo>
                <a:lnTo>
                  <a:pt x="1142209" y="0"/>
                </a:lnTo>
                <a:lnTo>
                  <a:pt x="1142209" y="1226983"/>
                </a:lnTo>
                <a:lnTo>
                  <a:pt x="0" y="1226983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1069819">
            <a:off x="143588" y="9019126"/>
            <a:ext cx="1337877" cy="946244"/>
          </a:xfrm>
          <a:custGeom>
            <a:avLst/>
            <a:gdLst/>
            <a:ahLst/>
            <a:cxnLst/>
            <a:rect l="l" t="t" r="r" b="b"/>
            <a:pathLst>
              <a:path w="1337877" h="946244">
                <a:moveTo>
                  <a:pt x="0" y="0"/>
                </a:moveTo>
                <a:lnTo>
                  <a:pt x="1337877" y="0"/>
                </a:lnTo>
                <a:lnTo>
                  <a:pt x="1337877" y="946243"/>
                </a:lnTo>
                <a:lnTo>
                  <a:pt x="0" y="946243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717828" y="790575"/>
            <a:ext cx="7312372" cy="1511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7F4C23"/>
                </a:solidFill>
                <a:latin typeface="Britannic Bold" panose="020B0903060703020204" pitchFamily="34" charset="0"/>
                <a:ea typeface="Montagna"/>
                <a:cs typeface="Montagna"/>
                <a:sym typeface="Montagna"/>
              </a:rPr>
              <a:t>About Dataset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0" y="2956454"/>
            <a:ext cx="18288000" cy="16478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The Food Coded dataset contains responses from university students about their eating habits, preferences, and the factors that influence their food choices.</a:t>
            </a:r>
          </a:p>
          <a:p>
            <a:pPr algn="just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It includes categorical data, free text responses, missing values, and numerical encodings for almost all variables.</a:t>
            </a:r>
          </a:p>
        </p:txBody>
      </p:sp>
      <p:sp>
        <p:nvSpPr>
          <p:cNvPr id="7" name="TextBox 7"/>
          <p:cNvSpPr txBox="1"/>
          <p:nvPr/>
        </p:nvSpPr>
        <p:spPr>
          <a:xfrm>
            <a:off x="872566" y="4791075"/>
            <a:ext cx="2278856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Original Source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11403" y="5562600"/>
            <a:ext cx="12103500" cy="581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200"/>
              </a:lnSpc>
            </a:pPr>
            <a:r>
              <a:rPr lang="en-US" sz="3000" u="sng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  <a:hlinkClick r:id="rId8" tooltip="https://www.kaggle.com/datasets/borapajo/food-choices?select=food_coded.csv"/>
              </a:rPr>
              <a:t>https://www.kaggle.com/datasets/borapajo/food-choices?select=food_coded.csv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903040" y="2863655"/>
            <a:ext cx="429582" cy="699929"/>
          </a:xfrm>
          <a:custGeom>
            <a:avLst/>
            <a:gdLst/>
            <a:ahLst/>
            <a:cxnLst/>
            <a:rect l="l" t="t" r="r" b="b"/>
            <a:pathLst>
              <a:path w="429582" h="699929">
                <a:moveTo>
                  <a:pt x="0" y="0"/>
                </a:moveTo>
                <a:lnTo>
                  <a:pt x="429582" y="0"/>
                </a:lnTo>
                <a:lnTo>
                  <a:pt x="429582" y="699929"/>
                </a:lnTo>
                <a:lnTo>
                  <a:pt x="0" y="69992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5795730" y="3902121"/>
            <a:ext cx="644201" cy="717228"/>
          </a:xfrm>
          <a:custGeom>
            <a:avLst/>
            <a:gdLst/>
            <a:ahLst/>
            <a:cxnLst/>
            <a:rect l="l" t="t" r="r" b="b"/>
            <a:pathLst>
              <a:path w="644201" h="717228">
                <a:moveTo>
                  <a:pt x="0" y="0"/>
                </a:moveTo>
                <a:lnTo>
                  <a:pt x="644201" y="0"/>
                </a:lnTo>
                <a:lnTo>
                  <a:pt x="644201" y="717228"/>
                </a:lnTo>
                <a:lnTo>
                  <a:pt x="0" y="717228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804238" y="4962249"/>
            <a:ext cx="635693" cy="626953"/>
          </a:xfrm>
          <a:custGeom>
            <a:avLst/>
            <a:gdLst/>
            <a:ahLst/>
            <a:cxnLst/>
            <a:rect l="l" t="t" r="r" b="b"/>
            <a:pathLst>
              <a:path w="635693" h="626953">
                <a:moveTo>
                  <a:pt x="0" y="0"/>
                </a:moveTo>
                <a:lnTo>
                  <a:pt x="635693" y="0"/>
                </a:lnTo>
                <a:lnTo>
                  <a:pt x="635693" y="626952"/>
                </a:lnTo>
                <a:lnTo>
                  <a:pt x="0" y="626952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5701341" y="5932101"/>
            <a:ext cx="841488" cy="629012"/>
          </a:xfrm>
          <a:custGeom>
            <a:avLst/>
            <a:gdLst/>
            <a:ahLst/>
            <a:cxnLst/>
            <a:rect l="l" t="t" r="r" b="b"/>
            <a:pathLst>
              <a:path w="841488" h="629012">
                <a:moveTo>
                  <a:pt x="0" y="0"/>
                </a:moveTo>
                <a:lnTo>
                  <a:pt x="841488" y="0"/>
                </a:lnTo>
                <a:lnTo>
                  <a:pt x="841488" y="629012"/>
                </a:lnTo>
                <a:lnTo>
                  <a:pt x="0" y="629012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5541366" y="6999263"/>
            <a:ext cx="1031752" cy="735123"/>
          </a:xfrm>
          <a:custGeom>
            <a:avLst/>
            <a:gdLst/>
            <a:ahLst/>
            <a:cxnLst/>
            <a:rect l="l" t="t" r="r" b="b"/>
            <a:pathLst>
              <a:path w="1031752" h="735123">
                <a:moveTo>
                  <a:pt x="0" y="0"/>
                </a:moveTo>
                <a:lnTo>
                  <a:pt x="1031752" y="0"/>
                </a:lnTo>
                <a:lnTo>
                  <a:pt x="1031752" y="735123"/>
                </a:lnTo>
                <a:lnTo>
                  <a:pt x="0" y="735123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7"/>
          <p:cNvSpPr txBox="1"/>
          <p:nvPr/>
        </p:nvSpPr>
        <p:spPr>
          <a:xfrm>
            <a:off x="6573118" y="2823412"/>
            <a:ext cx="7526357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1.Missing values in several columns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3958903" y="790575"/>
            <a:ext cx="11128697" cy="1511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404242"/>
                </a:solidFill>
                <a:latin typeface="Britannic Bold" panose="020B0903060703020204" pitchFamily="34" charset="0"/>
                <a:ea typeface="Montagna"/>
                <a:cs typeface="Montagna"/>
                <a:sym typeface="Montagna"/>
              </a:rPr>
              <a:t>Identified data issues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6679593" y="3870527"/>
            <a:ext cx="5918999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2. Duplicate columns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6679593" y="4917642"/>
            <a:ext cx="10067513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 dirty="0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3. Incorrect data types, e.g., numeric values stored as text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6679593" y="5964757"/>
            <a:ext cx="9378646" cy="6470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4. Text in numeric columns, causing format issues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6679593" y="7011872"/>
            <a:ext cx="9378646" cy="1247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just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Rotis Sans Serif"/>
                <a:ea typeface="Rotis Sans Serif"/>
                <a:cs typeface="Rotis Sans Serif"/>
                <a:sym typeface="Rotis Sans Serif"/>
              </a:rPr>
              <a:t>5. Inconsistent text formatting, with mixed lowercase and uppercase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197521">
            <a:off x="17133896" y="32052"/>
            <a:ext cx="1122053" cy="1122053"/>
          </a:xfrm>
          <a:custGeom>
            <a:avLst/>
            <a:gdLst/>
            <a:ahLst/>
            <a:cxnLst/>
            <a:rect l="l" t="t" r="r" b="b"/>
            <a:pathLst>
              <a:path w="1122053" h="1122053">
                <a:moveTo>
                  <a:pt x="0" y="0"/>
                </a:moveTo>
                <a:lnTo>
                  <a:pt x="1122053" y="0"/>
                </a:lnTo>
                <a:lnTo>
                  <a:pt x="1122053" y="1122053"/>
                </a:lnTo>
                <a:lnTo>
                  <a:pt x="0" y="112205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s-CO" dirty="0"/>
          </a:p>
        </p:txBody>
      </p:sp>
      <p:sp>
        <p:nvSpPr>
          <p:cNvPr id="3" name="Freeform 3"/>
          <p:cNvSpPr/>
          <p:nvPr/>
        </p:nvSpPr>
        <p:spPr>
          <a:xfrm>
            <a:off x="199181" y="9379581"/>
            <a:ext cx="1251713" cy="799532"/>
          </a:xfrm>
          <a:custGeom>
            <a:avLst/>
            <a:gdLst/>
            <a:ahLst/>
            <a:cxnLst/>
            <a:rect l="l" t="t" r="r" b="b"/>
            <a:pathLst>
              <a:path w="1251713" h="799532">
                <a:moveTo>
                  <a:pt x="0" y="0"/>
                </a:moveTo>
                <a:lnTo>
                  <a:pt x="1251713" y="0"/>
                </a:lnTo>
                <a:lnTo>
                  <a:pt x="1251713" y="799532"/>
                </a:lnTo>
                <a:lnTo>
                  <a:pt x="0" y="79953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5531755" y="693175"/>
            <a:ext cx="7803245" cy="1511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662517"/>
                </a:solidFill>
                <a:latin typeface="Britannic Bold" panose="020B0903060703020204" pitchFamily="34" charset="0"/>
                <a:ea typeface="Montagna"/>
                <a:cs typeface="Montagna"/>
                <a:sym typeface="Montagna"/>
              </a:rPr>
              <a:t>1. Introduction</a:t>
            </a:r>
          </a:p>
        </p:txBody>
      </p:sp>
      <p:sp>
        <p:nvSpPr>
          <p:cNvPr id="5" name="Rectángulo 4">
            <a:extLst>
              <a:ext uri="{FF2B5EF4-FFF2-40B4-BE49-F238E27FC236}">
                <a16:creationId xmlns:a16="http://schemas.microsoft.com/office/drawing/2014/main" id="{315BC82C-5F95-40A1-9D26-1F7D9F237C61}"/>
              </a:ext>
            </a:extLst>
          </p:cNvPr>
          <p:cNvSpPr/>
          <p:nvPr/>
        </p:nvSpPr>
        <p:spPr>
          <a:xfrm>
            <a:off x="1304669" y="2552700"/>
            <a:ext cx="4191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b="1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pandas </a:t>
            </a:r>
            <a:r>
              <a:rPr lang="pt-BR" b="1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</a:t>
            </a:r>
            <a:endParaRPr lang="pt-BR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algn="ctr"/>
            <a:r>
              <a:rPr lang="pt-BR" b="1" dirty="0" err="1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import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numpy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b="1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</a:t>
            </a:r>
            <a:endParaRPr lang="pt-BR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E83F7863-1A50-40CE-BD0B-7C9125F34968}"/>
              </a:ext>
            </a:extLst>
          </p:cNvPr>
          <p:cNvSpPr/>
          <p:nvPr/>
        </p:nvSpPr>
        <p:spPr>
          <a:xfrm>
            <a:off x="10529402" y="2552700"/>
            <a:ext cx="693420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 </a:t>
            </a:r>
            <a:r>
              <a:rPr lang="en-US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pd.</a:t>
            </a:r>
            <a:r>
              <a:rPr lang="en-US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read_csv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r'E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:/</a:t>
            </a:r>
            <a:r>
              <a:rPr lang="en-US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Descargas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/food_coded.csv'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AB9F9B1C-024F-4CA1-937D-F3FC14C47117}"/>
              </a:ext>
            </a:extLst>
          </p:cNvPr>
          <p:cNvSpPr/>
          <p:nvPr/>
        </p:nvSpPr>
        <p:spPr>
          <a:xfrm>
            <a:off x="1304669" y="3695700"/>
            <a:ext cx="4191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endParaRPr lang="pt-BR" dirty="0">
              <a:solidFill>
                <a:srgbClr val="0055BB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1447BCF0-691F-4EBD-B5E6-44E15606C749}"/>
              </a:ext>
            </a:extLst>
          </p:cNvPr>
          <p:cNvSpPr/>
          <p:nvPr/>
        </p:nvSpPr>
        <p:spPr>
          <a:xfrm>
            <a:off x="11442524" y="3695700"/>
            <a:ext cx="4191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info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pic>
        <p:nvPicPr>
          <p:cNvPr id="11" name="Imagen 10">
            <a:extLst>
              <a:ext uri="{FF2B5EF4-FFF2-40B4-BE49-F238E27FC236}">
                <a16:creationId xmlns:a16="http://schemas.microsoft.com/office/drawing/2014/main" id="{3EC46545-2AB6-435A-B7FD-5A50BD4EF0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3756" y="4662473"/>
            <a:ext cx="1992826" cy="481027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74C38784-C933-46AC-8679-A10E7DABC92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25000" y="4628502"/>
            <a:ext cx="4013024" cy="5388667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48B5DD2D-91A4-4F63-ADD0-330AAE7F3D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736056" y="4628502"/>
            <a:ext cx="4296375" cy="514421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8944298" y="8692355"/>
            <a:ext cx="1078383" cy="1131891"/>
          </a:xfrm>
          <a:custGeom>
            <a:avLst/>
            <a:gdLst/>
            <a:ahLst/>
            <a:cxnLst/>
            <a:rect l="l" t="t" r="r" b="b"/>
            <a:pathLst>
              <a:path w="1078383" h="1131891">
                <a:moveTo>
                  <a:pt x="0" y="0"/>
                </a:moveTo>
                <a:lnTo>
                  <a:pt x="1078384" y="0"/>
                </a:lnTo>
                <a:lnTo>
                  <a:pt x="1078384" y="1131890"/>
                </a:lnTo>
                <a:lnTo>
                  <a:pt x="0" y="11318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869321" y="728016"/>
            <a:ext cx="8549358" cy="1511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662517"/>
                </a:solidFill>
                <a:latin typeface="Britannic Bold" panose="020B0903060703020204" pitchFamily="34" charset="0"/>
                <a:ea typeface="Montagna"/>
                <a:cs typeface="Montagna"/>
                <a:sym typeface="Montagna"/>
              </a:rPr>
              <a:t>2. Introduction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E19202F1-67B0-41D4-B847-D34DADC971C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94516" r="79094" b="1383"/>
          <a:stretch/>
        </p:blipFill>
        <p:spPr>
          <a:xfrm>
            <a:off x="13868400" y="4843669"/>
            <a:ext cx="1490387" cy="452213"/>
          </a:xfrm>
          <a:prstGeom prst="rect">
            <a:avLst/>
          </a:prstGeom>
        </p:spPr>
      </p:pic>
      <p:sp>
        <p:nvSpPr>
          <p:cNvPr id="8" name="TextBox 5">
            <a:extLst>
              <a:ext uri="{FF2B5EF4-FFF2-40B4-BE49-F238E27FC236}">
                <a16:creationId xmlns:a16="http://schemas.microsoft.com/office/drawing/2014/main" id="{AD0F57A4-766E-4FD9-8261-0578905D689A}"/>
              </a:ext>
            </a:extLst>
          </p:cNvPr>
          <p:cNvSpPr txBox="1"/>
          <p:nvPr/>
        </p:nvSpPr>
        <p:spPr>
          <a:xfrm>
            <a:off x="3637313" y="2753137"/>
            <a:ext cx="16358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Null?</a:t>
            </a:r>
          </a:p>
        </p:txBody>
      </p:sp>
      <p:sp>
        <p:nvSpPr>
          <p:cNvPr id="9" name="TextBox 5">
            <a:extLst>
              <a:ext uri="{FF2B5EF4-FFF2-40B4-BE49-F238E27FC236}">
                <a16:creationId xmlns:a16="http://schemas.microsoft.com/office/drawing/2014/main" id="{D606255A-0000-4FD4-A007-5A2B6315D81D}"/>
              </a:ext>
            </a:extLst>
          </p:cNvPr>
          <p:cNvSpPr txBox="1"/>
          <p:nvPr/>
        </p:nvSpPr>
        <p:spPr>
          <a:xfrm>
            <a:off x="13146971" y="2781299"/>
            <a:ext cx="2743200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Duplicated?</a:t>
            </a: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FEEB4418-5D0C-4986-B547-85A083F7323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557" b="28983"/>
          <a:stretch/>
        </p:blipFill>
        <p:spPr>
          <a:xfrm>
            <a:off x="1828800" y="4843669"/>
            <a:ext cx="5307297" cy="2761968"/>
          </a:xfrm>
          <a:prstGeom prst="rect">
            <a:avLst/>
          </a:prstGeom>
        </p:spPr>
      </p:pic>
      <p:sp>
        <p:nvSpPr>
          <p:cNvPr id="11" name="Rectángulo 10">
            <a:extLst>
              <a:ext uri="{FF2B5EF4-FFF2-40B4-BE49-F238E27FC236}">
                <a16:creationId xmlns:a16="http://schemas.microsoft.com/office/drawing/2014/main" id="{3243444C-35C8-4293-8468-2234F2ECE695}"/>
              </a:ext>
            </a:extLst>
          </p:cNvPr>
          <p:cNvSpPr/>
          <p:nvPr/>
        </p:nvSpPr>
        <p:spPr>
          <a:xfrm>
            <a:off x="1342994" y="3611135"/>
            <a:ext cx="6224469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isna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pt-BR" dirty="0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sort_values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ascending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False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  <p:sp>
        <p:nvSpPr>
          <p:cNvPr id="12" name="Rectángulo 11">
            <a:extLst>
              <a:ext uri="{FF2B5EF4-FFF2-40B4-BE49-F238E27FC236}">
                <a16:creationId xmlns:a16="http://schemas.microsoft.com/office/drawing/2014/main" id="{7FF53FB5-2BA2-4CE8-8627-487CA74FF9AE}"/>
              </a:ext>
            </a:extLst>
          </p:cNvPr>
          <p:cNvSpPr/>
          <p:nvPr/>
        </p:nvSpPr>
        <p:spPr>
          <a:xfrm>
            <a:off x="12640227" y="3611135"/>
            <a:ext cx="419100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duplicated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().</a:t>
            </a:r>
            <a:r>
              <a:rPr lang="pt-BR" dirty="0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sum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74013" y="8827316"/>
            <a:ext cx="1170575" cy="861969"/>
          </a:xfrm>
          <a:custGeom>
            <a:avLst/>
            <a:gdLst/>
            <a:ahLst/>
            <a:cxnLst/>
            <a:rect l="l" t="t" r="r" b="b"/>
            <a:pathLst>
              <a:path w="1170575" h="861969">
                <a:moveTo>
                  <a:pt x="0" y="0"/>
                </a:moveTo>
                <a:lnTo>
                  <a:pt x="1170574" y="0"/>
                </a:lnTo>
                <a:lnTo>
                  <a:pt x="1170574" y="861968"/>
                </a:lnTo>
                <a:lnTo>
                  <a:pt x="0" y="8619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4916462" y="937944"/>
            <a:ext cx="8455075" cy="1511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662517"/>
                </a:solidFill>
                <a:latin typeface="Britannic Bold" panose="020B0903060703020204" pitchFamily="34" charset="0"/>
                <a:ea typeface="Montagna"/>
                <a:cs typeface="Montagna"/>
                <a:sym typeface="Montagna"/>
              </a:rPr>
              <a:t>3. Introduction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7994D1B0-BBEF-486B-9EE2-45852EF9CA2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56" b="41061"/>
          <a:stretch/>
        </p:blipFill>
        <p:spPr>
          <a:xfrm>
            <a:off x="275295" y="4548234"/>
            <a:ext cx="8881413" cy="2519084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2576A723-F0B1-4263-9E6C-F3EEFEA0881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69448" b="4387"/>
          <a:stretch/>
        </p:blipFill>
        <p:spPr>
          <a:xfrm>
            <a:off x="9637717" y="4548234"/>
            <a:ext cx="8335043" cy="1289154"/>
          </a:xfrm>
          <a:prstGeom prst="rect">
            <a:avLst/>
          </a:prstGeom>
        </p:spPr>
      </p:pic>
      <p:sp>
        <p:nvSpPr>
          <p:cNvPr id="7" name="TextBox 5">
            <a:extLst>
              <a:ext uri="{FF2B5EF4-FFF2-40B4-BE49-F238E27FC236}">
                <a16:creationId xmlns:a16="http://schemas.microsoft.com/office/drawing/2014/main" id="{57866FC3-20C0-4307-8D7A-9B126C686280}"/>
              </a:ext>
            </a:extLst>
          </p:cNvPr>
          <p:cNvSpPr txBox="1"/>
          <p:nvPr/>
        </p:nvSpPr>
        <p:spPr>
          <a:xfrm>
            <a:off x="7880135" y="2552700"/>
            <a:ext cx="2759453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Df describe</a:t>
            </a:r>
          </a:p>
        </p:txBody>
      </p:sp>
      <p:sp>
        <p:nvSpPr>
          <p:cNvPr id="8" name="Rectángulo 7">
            <a:extLst>
              <a:ext uri="{FF2B5EF4-FFF2-40B4-BE49-F238E27FC236}">
                <a16:creationId xmlns:a16="http://schemas.microsoft.com/office/drawing/2014/main" id="{4F54F46A-F330-4639-BDC1-174D3C90B1AC}"/>
              </a:ext>
            </a:extLst>
          </p:cNvPr>
          <p:cNvSpPr/>
          <p:nvPr/>
        </p:nvSpPr>
        <p:spPr>
          <a:xfrm>
            <a:off x="2667000" y="3331183"/>
            <a:ext cx="2590800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describe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28E97D1D-8BB0-4E3E-88FF-94925B02AAFB}"/>
              </a:ext>
            </a:extLst>
          </p:cNvPr>
          <p:cNvSpPr/>
          <p:nvPr/>
        </p:nvSpPr>
        <p:spPr>
          <a:xfrm>
            <a:off x="11963400" y="3331183"/>
            <a:ext cx="4416477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describe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(include </a:t>
            </a:r>
            <a:r>
              <a:rPr lang="pt-BR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‘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object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’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655526" y="8615987"/>
            <a:ext cx="1207548" cy="1284625"/>
          </a:xfrm>
          <a:custGeom>
            <a:avLst/>
            <a:gdLst/>
            <a:ahLst/>
            <a:cxnLst/>
            <a:rect l="l" t="t" r="r" b="b"/>
            <a:pathLst>
              <a:path w="1207548" h="1284625">
                <a:moveTo>
                  <a:pt x="0" y="0"/>
                </a:moveTo>
                <a:lnTo>
                  <a:pt x="1207548" y="0"/>
                </a:lnTo>
                <a:lnTo>
                  <a:pt x="1207548" y="1284626"/>
                </a:lnTo>
                <a:lnTo>
                  <a:pt x="0" y="1284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38966" y="94902"/>
            <a:ext cx="1377623" cy="1088322"/>
          </a:xfrm>
          <a:custGeom>
            <a:avLst/>
            <a:gdLst/>
            <a:ahLst/>
            <a:cxnLst/>
            <a:rect l="l" t="t" r="r" b="b"/>
            <a:pathLst>
              <a:path w="1377623" h="1088322">
                <a:moveTo>
                  <a:pt x="0" y="0"/>
                </a:moveTo>
                <a:lnTo>
                  <a:pt x="1377623" y="0"/>
                </a:lnTo>
                <a:lnTo>
                  <a:pt x="1377623" y="1088322"/>
                </a:lnTo>
                <a:lnTo>
                  <a:pt x="0" y="108832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>
            <a:off x="5486400" y="2423794"/>
            <a:ext cx="7315200" cy="630936"/>
          </a:xfrm>
          <a:custGeom>
            <a:avLst/>
            <a:gdLst/>
            <a:ahLst/>
            <a:cxnLst/>
            <a:rect l="l" t="t" r="r" b="b"/>
            <a:pathLst>
              <a:path w="7315200" h="630936">
                <a:moveTo>
                  <a:pt x="0" y="0"/>
                </a:moveTo>
                <a:lnTo>
                  <a:pt x="7315200" y="0"/>
                </a:lnTo>
                <a:lnTo>
                  <a:pt x="7315200" y="630936"/>
                </a:lnTo>
                <a:lnTo>
                  <a:pt x="0" y="630936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5"/>
          <p:cNvSpPr txBox="1"/>
          <p:nvPr/>
        </p:nvSpPr>
        <p:spPr>
          <a:xfrm>
            <a:off x="5313013" y="799216"/>
            <a:ext cx="8303704" cy="1511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Britannic Bold" panose="020B0903060703020204" pitchFamily="34" charset="0"/>
                <a:ea typeface="Montagna"/>
                <a:cs typeface="Montagna"/>
                <a:sym typeface="Montagna"/>
              </a:rPr>
              <a:t>Before Cleaning</a:t>
            </a:r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380DAFF6-46B7-4166-B80F-047ACBD689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52600" y="4229099"/>
            <a:ext cx="793259" cy="3981267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18FD3CF4-D44D-4D05-88A6-377E5E5EB32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03990" y="4229099"/>
            <a:ext cx="4618047" cy="547722"/>
          </a:xfrm>
          <a:prstGeom prst="rect">
            <a:avLst/>
          </a:prstGeom>
        </p:spPr>
      </p:pic>
      <p:pic>
        <p:nvPicPr>
          <p:cNvPr id="13" name="Imagen 12">
            <a:extLst>
              <a:ext uri="{FF2B5EF4-FFF2-40B4-BE49-F238E27FC236}">
                <a16:creationId xmlns:a16="http://schemas.microsoft.com/office/drawing/2014/main" id="{68272EDE-6CF1-403D-BE84-208C114305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021107" y="4412721"/>
            <a:ext cx="5065414" cy="180478"/>
          </a:xfrm>
          <a:prstGeom prst="rect">
            <a:avLst/>
          </a:prstGeom>
        </p:spPr>
      </p:pic>
      <p:pic>
        <p:nvPicPr>
          <p:cNvPr id="15" name="Imagen 14">
            <a:extLst>
              <a:ext uri="{FF2B5EF4-FFF2-40B4-BE49-F238E27FC236}">
                <a16:creationId xmlns:a16="http://schemas.microsoft.com/office/drawing/2014/main" id="{942C9048-ADB3-4128-AE2C-10848449F7E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029647" y="4776821"/>
            <a:ext cx="5272635" cy="203773"/>
          </a:xfrm>
          <a:prstGeom prst="rect">
            <a:avLst/>
          </a:prstGeom>
        </p:spPr>
      </p:pic>
      <p:pic>
        <p:nvPicPr>
          <p:cNvPr id="17" name="Imagen 16">
            <a:extLst>
              <a:ext uri="{FF2B5EF4-FFF2-40B4-BE49-F238E27FC236}">
                <a16:creationId xmlns:a16="http://schemas.microsoft.com/office/drawing/2014/main" id="{9C1CFA84-DB04-456E-AA02-94E12DAB2204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3813888" y="4229099"/>
            <a:ext cx="762106" cy="2181529"/>
          </a:xfrm>
          <a:prstGeom prst="rect">
            <a:avLst/>
          </a:prstGeom>
        </p:spPr>
      </p:pic>
      <p:pic>
        <p:nvPicPr>
          <p:cNvPr id="19" name="Imagen 18">
            <a:extLst>
              <a:ext uri="{FF2B5EF4-FFF2-40B4-BE49-F238E27FC236}">
                <a16:creationId xmlns:a16="http://schemas.microsoft.com/office/drawing/2014/main" id="{438F006E-8CD1-4066-9BA5-093F8261D79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5087600" y="4229099"/>
            <a:ext cx="2581635" cy="2962688"/>
          </a:xfrm>
          <a:prstGeom prst="rect">
            <a:avLst/>
          </a:prstGeom>
        </p:spPr>
      </p:pic>
      <p:sp>
        <p:nvSpPr>
          <p:cNvPr id="12" name="TextBox 5">
            <a:extLst>
              <a:ext uri="{FF2B5EF4-FFF2-40B4-BE49-F238E27FC236}">
                <a16:creationId xmlns:a16="http://schemas.microsoft.com/office/drawing/2014/main" id="{E2FFDE46-11BE-49ED-97E1-9F632ECFD2DD}"/>
              </a:ext>
            </a:extLst>
          </p:cNvPr>
          <p:cNvSpPr txBox="1"/>
          <p:nvPr/>
        </p:nvSpPr>
        <p:spPr>
          <a:xfrm>
            <a:off x="1710635" y="3280878"/>
            <a:ext cx="1010887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I #1</a:t>
            </a:r>
          </a:p>
        </p:txBody>
      </p:sp>
      <p:sp>
        <p:nvSpPr>
          <p:cNvPr id="14" name="TextBox 5">
            <a:extLst>
              <a:ext uri="{FF2B5EF4-FFF2-40B4-BE49-F238E27FC236}">
                <a16:creationId xmlns:a16="http://schemas.microsoft.com/office/drawing/2014/main" id="{39B014E2-4102-4E03-B134-89469830D751}"/>
              </a:ext>
            </a:extLst>
          </p:cNvPr>
          <p:cNvSpPr txBox="1"/>
          <p:nvPr/>
        </p:nvSpPr>
        <p:spPr>
          <a:xfrm>
            <a:off x="4302126" y="3280878"/>
            <a:ext cx="1010887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I #2</a:t>
            </a:r>
          </a:p>
        </p:txBody>
      </p:sp>
      <p:sp>
        <p:nvSpPr>
          <p:cNvPr id="16" name="TextBox 5">
            <a:extLst>
              <a:ext uri="{FF2B5EF4-FFF2-40B4-BE49-F238E27FC236}">
                <a16:creationId xmlns:a16="http://schemas.microsoft.com/office/drawing/2014/main" id="{D9BA6226-B0B6-4E15-A6EC-2271DA49A07E}"/>
              </a:ext>
            </a:extLst>
          </p:cNvPr>
          <p:cNvSpPr txBox="1"/>
          <p:nvPr/>
        </p:nvSpPr>
        <p:spPr>
          <a:xfrm>
            <a:off x="9696305" y="3280878"/>
            <a:ext cx="1010887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I #3</a:t>
            </a:r>
          </a:p>
        </p:txBody>
      </p:sp>
      <p:sp>
        <p:nvSpPr>
          <p:cNvPr id="18" name="TextBox 5">
            <a:extLst>
              <a:ext uri="{FF2B5EF4-FFF2-40B4-BE49-F238E27FC236}">
                <a16:creationId xmlns:a16="http://schemas.microsoft.com/office/drawing/2014/main" id="{28BEB00B-516E-4AD4-8DBC-CCE55EC68B30}"/>
              </a:ext>
            </a:extLst>
          </p:cNvPr>
          <p:cNvSpPr txBox="1"/>
          <p:nvPr/>
        </p:nvSpPr>
        <p:spPr>
          <a:xfrm>
            <a:off x="13616718" y="3280877"/>
            <a:ext cx="1010887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I #4</a:t>
            </a:r>
          </a:p>
        </p:txBody>
      </p:sp>
      <p:sp>
        <p:nvSpPr>
          <p:cNvPr id="20" name="TextBox 5">
            <a:extLst>
              <a:ext uri="{FF2B5EF4-FFF2-40B4-BE49-F238E27FC236}">
                <a16:creationId xmlns:a16="http://schemas.microsoft.com/office/drawing/2014/main" id="{AAE929FC-2FC5-46A7-97EE-FE21388247A7}"/>
              </a:ext>
            </a:extLst>
          </p:cNvPr>
          <p:cNvSpPr txBox="1"/>
          <p:nvPr/>
        </p:nvSpPr>
        <p:spPr>
          <a:xfrm>
            <a:off x="15702765" y="3280876"/>
            <a:ext cx="1010887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I #5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6459626" y="162240"/>
            <a:ext cx="1456587" cy="1065056"/>
          </a:xfrm>
          <a:custGeom>
            <a:avLst/>
            <a:gdLst/>
            <a:ahLst/>
            <a:cxnLst/>
            <a:rect l="l" t="t" r="r" b="b"/>
            <a:pathLst>
              <a:path w="1456587" h="1065056">
                <a:moveTo>
                  <a:pt x="0" y="0"/>
                </a:moveTo>
                <a:lnTo>
                  <a:pt x="1456586" y="0"/>
                </a:lnTo>
                <a:lnTo>
                  <a:pt x="1456586" y="1065056"/>
                </a:lnTo>
                <a:lnTo>
                  <a:pt x="0" y="106505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26075" y="8704198"/>
            <a:ext cx="1505392" cy="1404120"/>
          </a:xfrm>
          <a:custGeom>
            <a:avLst/>
            <a:gdLst/>
            <a:ahLst/>
            <a:cxnLst/>
            <a:rect l="l" t="t" r="r" b="b"/>
            <a:pathLst>
              <a:path w="1505392" h="1404120">
                <a:moveTo>
                  <a:pt x="0" y="0"/>
                </a:moveTo>
                <a:lnTo>
                  <a:pt x="1505393" y="0"/>
                </a:lnTo>
                <a:lnTo>
                  <a:pt x="1505393" y="1404121"/>
                </a:lnTo>
                <a:lnTo>
                  <a:pt x="0" y="140412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626025" y="790575"/>
            <a:ext cx="10385375" cy="1511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Britannic Bold" panose="020B0903060703020204" pitchFamily="34" charset="0"/>
                <a:ea typeface="Montagna"/>
                <a:cs typeface="Montagna"/>
                <a:sym typeface="Montagna"/>
              </a:rPr>
              <a:t>1. Cleaning Process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878771" y="2882704"/>
            <a:ext cx="10856029" cy="77848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6300"/>
              </a:lnSpc>
            </a:pP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Replace text with </a:t>
            </a:r>
            <a:r>
              <a:rPr lang="en-US" sz="4500" b="1" dirty="0" err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NaN</a:t>
            </a:r>
            <a:r>
              <a:rPr lang="en-US" sz="4500" b="1" dirty="0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 in the 'weight' column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89F3022E-C136-4877-B471-97792F773F99}"/>
              </a:ext>
            </a:extLst>
          </p:cNvPr>
          <p:cNvSpPr/>
          <p:nvPr/>
        </p:nvSpPr>
        <p:spPr>
          <a:xfrm>
            <a:off x="878771" y="4135361"/>
            <a:ext cx="9865429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df[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'weight'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en-US" dirty="0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replace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([</a:t>
            </a:r>
            <a:r>
              <a:rPr lang="en-US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"I'm not answering this"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],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np.</a:t>
            </a:r>
            <a:r>
              <a:rPr lang="en-US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nan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</a:t>
            </a:r>
            <a:r>
              <a:rPr lang="en-US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inplace</a:t>
            </a:r>
            <a:r>
              <a:rPr lang="en-US" dirty="0">
                <a:solidFill>
                  <a:srgbClr val="AA22FF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dirty="0">
                <a:solidFill>
                  <a:srgbClr val="008029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True</a:t>
            </a:r>
            <a:r>
              <a:rPr lang="en-US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pt-BR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DD9D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03662" y="132458"/>
            <a:ext cx="1237850" cy="1297877"/>
          </a:xfrm>
          <a:custGeom>
            <a:avLst/>
            <a:gdLst/>
            <a:ahLst/>
            <a:cxnLst/>
            <a:rect l="l" t="t" r="r" b="b"/>
            <a:pathLst>
              <a:path w="1237850" h="1297877">
                <a:moveTo>
                  <a:pt x="0" y="0"/>
                </a:moveTo>
                <a:lnTo>
                  <a:pt x="1237850" y="0"/>
                </a:lnTo>
                <a:lnTo>
                  <a:pt x="1237850" y="1297878"/>
                </a:lnTo>
                <a:lnTo>
                  <a:pt x="0" y="129787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16309274" y="8927715"/>
            <a:ext cx="1660308" cy="994110"/>
          </a:xfrm>
          <a:custGeom>
            <a:avLst/>
            <a:gdLst/>
            <a:ahLst/>
            <a:cxnLst/>
            <a:rect l="l" t="t" r="r" b="b"/>
            <a:pathLst>
              <a:path w="1660308" h="994110">
                <a:moveTo>
                  <a:pt x="0" y="0"/>
                </a:moveTo>
                <a:lnTo>
                  <a:pt x="1660308" y="0"/>
                </a:lnTo>
                <a:lnTo>
                  <a:pt x="1660308" y="994110"/>
                </a:lnTo>
                <a:lnTo>
                  <a:pt x="0" y="9941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TextBox 4"/>
          <p:cNvSpPr txBox="1"/>
          <p:nvPr/>
        </p:nvSpPr>
        <p:spPr>
          <a:xfrm>
            <a:off x="4520282" y="790575"/>
            <a:ext cx="10567318" cy="151150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dirty="0">
                <a:solidFill>
                  <a:srgbClr val="000000"/>
                </a:solidFill>
                <a:latin typeface="Britannic Bold" panose="020B0903060703020204" pitchFamily="34" charset="0"/>
                <a:ea typeface="Montagna"/>
                <a:cs typeface="Montagna"/>
                <a:sym typeface="Montagna"/>
              </a:rPr>
              <a:t>2. Cleaning Process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722587" y="2886446"/>
            <a:ext cx="16842826" cy="14700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600"/>
              </a:lnSpc>
            </a:pPr>
            <a:r>
              <a:rPr lang="en-US" sz="4000" b="1">
                <a:solidFill>
                  <a:srgbClr val="000000"/>
                </a:solidFill>
                <a:latin typeface="Rotis Sans Serif Bold"/>
                <a:ea typeface="Rotis Sans Serif Bold"/>
                <a:cs typeface="Rotis Sans Serif Bold"/>
                <a:sym typeface="Rotis Sans Serif Bold"/>
              </a:rPr>
              <a:t>Extract only the numeric values from the 'weight' and 'GPA' columns and create new columns from them</a:t>
            </a:r>
          </a:p>
        </p:txBody>
      </p:sp>
      <p:sp>
        <p:nvSpPr>
          <p:cNvPr id="6" name="Rectángulo 5">
            <a:extLst>
              <a:ext uri="{FF2B5EF4-FFF2-40B4-BE49-F238E27FC236}">
                <a16:creationId xmlns:a16="http://schemas.microsoft.com/office/drawing/2014/main" id="{B021ED98-2D9F-4F6F-A2F8-731E05C5984D}"/>
              </a:ext>
            </a:extLst>
          </p:cNvPr>
          <p:cNvSpPr/>
          <p:nvPr/>
        </p:nvSpPr>
        <p:spPr>
          <a:xfrm>
            <a:off x="722587" y="4724400"/>
            <a:ext cx="10859813" cy="838200"/>
          </a:xfrm>
          <a:prstGeom prst="rect">
            <a:avLst/>
          </a:prstGeom>
          <a:solidFill>
            <a:schemeClr val="bg1"/>
          </a:solidFill>
          <a:ln>
            <a:solidFill>
              <a:srgbClr val="66251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weight_clean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weight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str.extract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r'(\d+\.?\d*)'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  <a:p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 err="1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GPA_clean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 = </a:t>
            </a:r>
            <a:r>
              <a:rPr lang="pt-BR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df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[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'GPA'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].</a:t>
            </a:r>
            <a:r>
              <a:rPr lang="pt-BR" dirty="0" err="1">
                <a:solidFill>
                  <a:srgbClr val="0055BB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str.extract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pt-BR" dirty="0">
                <a:solidFill>
                  <a:srgbClr val="BA212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r'(\d+\.?\d*)'</a:t>
            </a:r>
            <a:r>
              <a:rPr lang="pt-BR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674</Words>
  <Application>Microsoft Office PowerPoint</Application>
  <PresentationFormat>Personalizado</PresentationFormat>
  <Paragraphs>77</Paragraphs>
  <Slides>18</Slides>
  <Notes>0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18</vt:i4>
      </vt:variant>
    </vt:vector>
  </HeadingPairs>
  <TitlesOfParts>
    <vt:vector size="25" baseType="lpstr">
      <vt:lpstr>Rotis Sans Serif</vt:lpstr>
      <vt:lpstr>Courier New</vt:lpstr>
      <vt:lpstr>Britannic Bold</vt:lpstr>
      <vt:lpstr>Calibri</vt:lpstr>
      <vt:lpstr>Arial</vt:lpstr>
      <vt:lpstr>Rotis Sans Serif Bold</vt:lpstr>
      <vt:lpstr>Office Theme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Food Coded Project</dc:title>
  <cp:lastModifiedBy>LILIANA ANDREA DIAZ SIPPLI</cp:lastModifiedBy>
  <cp:revision>15</cp:revision>
  <dcterms:created xsi:type="dcterms:W3CDTF">2006-08-16T00:00:00Z</dcterms:created>
  <dcterms:modified xsi:type="dcterms:W3CDTF">2025-06-03T21:56:50Z</dcterms:modified>
  <dc:identifier>DAGo4hAR0n4</dc:identifier>
</cp:coreProperties>
</file>